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media/image7.jpg" ContentType="image/jpg"/>
  <Override PartName="/ppt/media/image10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82" r:id="rId4"/>
    <p:sldId id="261" r:id="rId5"/>
    <p:sldId id="260" r:id="rId6"/>
    <p:sldId id="267" r:id="rId7"/>
    <p:sldId id="262" r:id="rId8"/>
    <p:sldId id="268" r:id="rId9"/>
    <p:sldId id="265" r:id="rId10"/>
    <p:sldId id="273" r:id="rId11"/>
    <p:sldId id="264" r:id="rId12"/>
    <p:sldId id="266" r:id="rId13"/>
    <p:sldId id="269" r:id="rId14"/>
    <p:sldId id="270" r:id="rId15"/>
    <p:sldId id="271" r:id="rId16"/>
    <p:sldId id="272" r:id="rId17"/>
    <p:sldId id="275" r:id="rId18"/>
    <p:sldId id="276" r:id="rId19"/>
    <p:sldId id="277" r:id="rId20"/>
    <p:sldId id="278" r:id="rId21"/>
    <p:sldId id="279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4DA36EA-C57A-634C-8652-E69C32D01C05}">
          <p14:sldIdLst>
            <p14:sldId id="256"/>
            <p14:sldId id="259"/>
            <p14:sldId id="282"/>
            <p14:sldId id="261"/>
            <p14:sldId id="260"/>
            <p14:sldId id="267"/>
            <p14:sldId id="262"/>
            <p14:sldId id="268"/>
            <p14:sldId id="265"/>
            <p14:sldId id="273"/>
            <p14:sldId id="264"/>
            <p14:sldId id="266"/>
            <p14:sldId id="269"/>
            <p14:sldId id="270"/>
            <p14:sldId id="271"/>
            <p14:sldId id="272"/>
            <p14:sldId id="275"/>
            <p14:sldId id="276"/>
            <p14:sldId id="277"/>
            <p14:sldId id="278"/>
            <p14:sldId id="279"/>
            <p14:sldId id="280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974"/>
    <p:restoredTop sz="94712"/>
  </p:normalViewPr>
  <p:slideViewPr>
    <p:cSldViewPr snapToGrid="0" snapToObjects="1">
      <p:cViewPr varScale="1">
        <p:scale>
          <a:sx n="172" d="100"/>
          <a:sy n="172" d="100"/>
        </p:scale>
        <p:origin x="22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jpg>
</file>

<file path=ppt/media/image11.tiff>
</file>

<file path=ppt/media/image12.png>
</file>

<file path=ppt/media/image13.png>
</file>

<file path=ppt/media/image14.tiff>
</file>

<file path=ppt/media/image15.tiff>
</file>

<file path=ppt/media/image16.png>
</file>

<file path=ppt/media/image17.tiff>
</file>

<file path=ppt/media/image2.png>
</file>

<file path=ppt/media/image3.png>
</file>

<file path=ppt/media/image4.tiff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E0DB8-FC83-7B45-9301-D0D9054E8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6662E-6FC8-064D-BE7F-262B3F9395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6B25C-5CEE-9E42-A35A-A4834AFC68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52400" y="6328214"/>
            <a:ext cx="2743200" cy="365125"/>
          </a:xfrm>
        </p:spPr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406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BF8E0-131C-DF4D-BD9E-9E6C4E881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FCF842-ADC7-954D-B71B-6D7C3D8364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60454-303A-5144-A0DA-729821B70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F5921-3D1A-4F49-B466-DFB894064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190FF1-3783-7C4D-822F-97C93C2A3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99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D9CF61-1AA3-A548-9C99-21775CE08B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E748E6-C8AB-AB4E-98A7-C1D4524D7B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81401-7975-FC47-B03A-F1F925840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B41D17-647E-654E-8E30-C1ADF4998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ED14D-1C80-BB4D-893A-156E06AC4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438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4EBF0-C516-414A-A2B6-4EB8915D3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6B105-C663-9F42-A934-7335CDFAC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25411F-26BB-AA4F-AE35-B230D80E3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8E3F4-BCC7-BF4B-BEDD-7966061E0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C91D3-C590-BE48-9481-7D403E3A4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753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0EFC8-8232-D045-8157-26856D872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C0B876-F984-074B-8216-5AAAEA125A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08C5F-3531-D644-9488-E439F05BE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80523-F1DB-9A4D-90FB-D6208373E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56C88-FA90-8E47-935F-AB260E3FF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0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B61D3-0136-1F48-BD5F-038C8FFCC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095B5-903F-AF48-96A5-09BB42AB50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89A4CA-65B0-A646-B939-28147206A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36840F-4E0C-6442-ACCD-78AE903A13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9F32BC-1605-F94F-98DD-950F632DE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E3CB0-C834-284C-B8AA-FA5E98207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84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82173-C858-894D-928E-9977B78EC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CF0B3-98CC-7944-8D1A-5614CA0C91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CDF397-6F86-424E-9F2C-B5A6C49E9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B9CD5B-8E93-3A41-81F7-51036507E0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D0B5C1-A995-4349-9852-34006CFE5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255F8A-79BB-4D48-B72E-C8A561404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3F97B3-5D9E-D248-B6F0-9EBD0598F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2B0A2F-8768-BA41-9A57-71C8D9B66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69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93EF7-8AF6-AF48-A0D6-EC35A01E8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8C5C65-AA70-2C4D-B319-246227F54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DD310F-6110-AA47-930C-EE724B071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07E76A-F5CA-4E49-8AE7-BE831784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6023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67A8E6-11AE-054A-BBB4-B049D9F8CD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26256" y="6314146"/>
            <a:ext cx="2743200" cy="365125"/>
          </a:xfrm>
        </p:spPr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14D9BE-DD8E-9049-98F3-5032D25C1F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1618" y="6241893"/>
            <a:ext cx="1603717" cy="43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24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62206-6DE6-0B4B-BC71-6E008AE93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BACC3-D3D9-B24A-8072-6EF36C81B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E4EFFB-37CE-0C4A-82EE-7AD6C0768E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41B766-2646-3E4B-800D-B4287AB6E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2CC3D-6D2E-F94E-A4BB-5A3592C81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F287D-3E3F-5344-B28C-362E3663F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07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94FE5-F9E7-A44A-8C00-FEEDE9F8E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7A9310-2E75-A34B-8603-95BCA60CBF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C8AFA4-CD09-0045-80BE-5D61EA3B26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14908-A18A-304B-A570-2F6966965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57915B-DFC9-814C-96A1-59DF8586D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34BE47-96CC-1340-AE23-60038E8A7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298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4C7711-F657-4742-BA7F-EEA4C45E7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0FFD9C-D466-1045-BD90-B8C1E3135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E9BFA-2E28-DB48-B590-5A20DF7048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D87C3-16D8-2249-BF49-1BF5BAE17183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AD1051-9599-A342-9847-8E7D2AF94A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CDA712-7DF8-CA44-8045-D7E2E25397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6B973-1BE6-6F46-AC0F-55E5205B5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23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mailto:brendan.jeffrey@nih.gov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scotty.genetics.utah.edu/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ioinformatics.babraham.ac.uk/projects/fastqc/" TargetMode="External"/><Relationship Id="rId5" Type="http://schemas.openxmlformats.org/officeDocument/2006/relationships/image" Target="../media/image1.tiff"/><Relationship Id="rId4" Type="http://schemas.openxmlformats.org/officeDocument/2006/relationships/hyperlink" Target="http://www.usadellab.org/cms/?page=trimmomatic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pachterlab.github.io/kallisto/" TargetMode="External"/><Relationship Id="rId3" Type="http://schemas.openxmlformats.org/officeDocument/2006/relationships/image" Target="../media/image14.tiff"/><Relationship Id="rId7" Type="http://schemas.openxmlformats.org/officeDocument/2006/relationships/hyperlink" Target="https://github.com/alexdobin/STAR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io-bwa.sourceforge.net/" TargetMode="External"/><Relationship Id="rId5" Type="http://schemas.openxmlformats.org/officeDocument/2006/relationships/hyperlink" Target="https://ccb.jhu.edu/software/hisat2/index.shtml" TargetMode="External"/><Relationship Id="rId4" Type="http://schemas.openxmlformats.org/officeDocument/2006/relationships/hyperlink" Target="http://bowtie-bio.sourceforge.net/bowtie2/index.shtml" TargetMode="External"/><Relationship Id="rId9" Type="http://schemas.openxmlformats.org/officeDocument/2006/relationships/hyperlink" Target="https://combine-lab.github.io/salmon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SAMv1.pdf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hpcweb.niaid.nih.gov/userportal/login.php?redirect=userportal%2Findex.php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NIAIDHPCSUPPORT@niaid.nih.gov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4302049/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e.com/articles/nprot.2016.095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oconductor.org/packages/devel/bioc/vignettes/DESeq2/inst/doc/DESeq2.html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studio.com/products/RStudio/" TargetMode="External"/><Relationship Id="rId4" Type="http://schemas.openxmlformats.org/officeDocument/2006/relationships/hyperlink" Target="https://www.r-project.org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ubmed/27022035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ncbi.nlm.nih.gov/pubmed/28680106" TargetMode="External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amazon.com/Biometry-Principles-Practices-Statistics-Biological/dp/0716724111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18B1B-96EA-424A-9C7B-6B38E4B01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7468" y="1228306"/>
            <a:ext cx="9144000" cy="915225"/>
          </a:xfrm>
        </p:spPr>
        <p:txBody>
          <a:bodyPr>
            <a:normAutofit/>
          </a:bodyPr>
          <a:lstStyle/>
          <a:p>
            <a:r>
              <a:rPr lang="en-US" sz="4400" dirty="0"/>
              <a:t>RNA-</a:t>
            </a:r>
            <a:r>
              <a:rPr lang="en-US" sz="4400" dirty="0" err="1"/>
              <a:t>seq</a:t>
            </a:r>
            <a:r>
              <a:rPr lang="en-US" sz="4400" dirty="0"/>
              <a:t> Analysis in R – DESeq2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ED7BF-77AC-F347-AF49-1A6D7CF448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22159" y="4604361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/>
              <a:t>Brendan Jeffrey, Ph.D.</a:t>
            </a:r>
          </a:p>
          <a:p>
            <a:pPr algn="l"/>
            <a:r>
              <a:rPr lang="en-US" dirty="0"/>
              <a:t>September 12, 2019</a:t>
            </a:r>
          </a:p>
          <a:p>
            <a:pPr algn="l"/>
            <a:r>
              <a:rPr lang="en-US" dirty="0">
                <a:hlinkClick r:id="rId2"/>
              </a:rPr>
              <a:t>brendan.jeffrey@nih.gov</a:t>
            </a:r>
            <a:endParaRPr lang="en-US" dirty="0"/>
          </a:p>
          <a:p>
            <a:pPr algn="l"/>
            <a:r>
              <a:rPr lang="en-US" dirty="0"/>
              <a:t>Bioinformatics and Computational Biosciences Branch - BCBB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C63903-A568-4143-ABCD-EBFACBB35E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4588" y="2658733"/>
            <a:ext cx="9509760" cy="9152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328EC9-D6BE-AD4C-A8C6-D0D17A8B20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516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61692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Experiment Workflow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9646D99-BC1A-6B47-B1F2-C4C0EA259D7F}"/>
              </a:ext>
            </a:extLst>
          </p:cNvPr>
          <p:cNvSpPr txBox="1"/>
          <p:nvPr/>
        </p:nvSpPr>
        <p:spPr>
          <a:xfrm>
            <a:off x="4458375" y="2351821"/>
            <a:ext cx="4571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We need more power!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F60BC46-2804-9D40-AD6E-74BA0255F8F4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Experiment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B37FDC7-A18B-9145-9577-B610BFFFD9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D1D1BC1-ED96-6444-8ABC-F788F1DB7AB9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Libraries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1A5468A-DD15-004C-A126-585690E109F9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Sequence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F0932A6-67C2-314E-9893-B988ABB4C5AE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Analysis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C85DC30-7EEF-EB46-939E-78AED3201594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25ABBE2-C828-3349-8049-529D6C9132D0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2DE202F-A131-4D49-B2ED-9D942A3D980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FA50EC1-F54B-9B4D-82B8-AFDD9070036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6610A757-2EE0-3E46-A302-9A591D76C7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EA35E36-469E-724C-842F-286D9747A100}"/>
              </a:ext>
            </a:extLst>
          </p:cNvPr>
          <p:cNvSpPr txBox="1"/>
          <p:nvPr/>
        </p:nvSpPr>
        <p:spPr>
          <a:xfrm>
            <a:off x="4458374" y="3333898"/>
            <a:ext cx="4571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hlinkClick r:id="rId3"/>
              </a:rPr>
              <a:t>Scotty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59487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61692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Experiment Workflow</a:t>
            </a:r>
          </a:p>
        </p:txBody>
      </p:sp>
      <p:sp>
        <p:nvSpPr>
          <p:cNvPr id="21" name="object 2">
            <a:extLst>
              <a:ext uri="{FF2B5EF4-FFF2-40B4-BE49-F238E27FC236}">
                <a16:creationId xmlns:a16="http://schemas.microsoft.com/office/drawing/2014/main" id="{04FAEB49-5049-FC49-890E-8FF7B60C63C4}"/>
              </a:ext>
            </a:extLst>
          </p:cNvPr>
          <p:cNvSpPr/>
          <p:nvPr/>
        </p:nvSpPr>
        <p:spPr>
          <a:xfrm>
            <a:off x="1671090" y="1315023"/>
            <a:ext cx="8168626" cy="539840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DCCC4F-4FE5-E24C-B387-BD6264F82879}"/>
              </a:ext>
            </a:extLst>
          </p:cNvPr>
          <p:cNvSpPr txBox="1"/>
          <p:nvPr/>
        </p:nvSpPr>
        <p:spPr>
          <a:xfrm>
            <a:off x="8101085" y="1947371"/>
            <a:ext cx="352028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Multiplex and pool when sequencing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F8777E76-5C1D-1A47-85CD-B2ABE4FA281E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6EF0B12-4878-E049-B561-DD8C3623E140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12AA0090-DEF6-9441-8FD0-C7800E820AB5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Libraries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5DF965CE-B410-DD44-A47B-1E48E8162C77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Sequence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7D2A1628-B408-494D-A081-D933C89889C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Analysis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F471CC1-394F-6743-902A-0522DA25450C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E5E3343-4708-9B47-986F-223FDF0CD607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94E1AF2-D698-174C-9334-ECE9337BB418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C394B47-163B-6C47-A177-66A8A6A05FA5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745A86C9-10E8-5849-BF92-B4468F0B09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7B16E52-A271-0342-B08B-5C097A720744}"/>
              </a:ext>
            </a:extLst>
          </p:cNvPr>
          <p:cNvSpPr txBox="1"/>
          <p:nvPr/>
        </p:nvSpPr>
        <p:spPr>
          <a:xfrm>
            <a:off x="7488065" y="3861328"/>
            <a:ext cx="4254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Balanced Blocked Design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7E45F4-FC95-0140-88FD-C353512D7FBE}"/>
              </a:ext>
            </a:extLst>
          </p:cNvPr>
          <p:cNvSpPr/>
          <p:nvPr/>
        </p:nvSpPr>
        <p:spPr>
          <a:xfrm>
            <a:off x="1739590" y="6274420"/>
            <a:ext cx="8121637" cy="4534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115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697338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Sequence Quality Control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hape 244">
            <a:extLst>
              <a:ext uri="{FF2B5EF4-FFF2-40B4-BE49-F238E27FC236}">
                <a16:creationId xmlns:a16="http://schemas.microsoft.com/office/drawing/2014/main" id="{2BCDEEBD-AAF5-0349-BF99-9B978EEAD124}"/>
              </a:ext>
            </a:extLst>
          </p:cNvPr>
          <p:cNvSpPr/>
          <p:nvPr/>
        </p:nvSpPr>
        <p:spPr>
          <a:xfrm>
            <a:off x="2206274" y="1505324"/>
            <a:ext cx="8866210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/>
            </a:pPr>
            <a:r>
              <a:rPr sz="1600" dirty="0">
                <a:latin typeface="Monaco" pitchFamily="2" charset="0"/>
                <a:cs typeface="Angsana New" panose="02020603050405020304" pitchFamily="18" charset="-34"/>
              </a:rPr>
              <a:t>@M03264:1:000000000-AB9MU:1:1101:9844:1771 1:N</a:t>
            </a:r>
            <a:r>
              <a:rPr lang="en-US" sz="1600" dirty="0">
                <a:latin typeface="Monaco" pitchFamily="2" charset="0"/>
                <a:cs typeface="Angsana New" panose="02020603050405020304" pitchFamily="18" charset="-34"/>
              </a:rPr>
              <a:t>:0</a:t>
            </a:r>
            <a:endParaRPr sz="1600" dirty="0">
              <a:latin typeface="Monaco" pitchFamily="2" charset="0"/>
              <a:cs typeface="Angsana New" panose="02020603050405020304" pitchFamily="18" charset="-34"/>
            </a:endParaRPr>
          </a:p>
          <a:p>
            <a:pPr algn="l">
              <a:defRPr sz="1900"/>
            </a:pPr>
            <a:r>
              <a:rPr sz="1600" dirty="0">
                <a:latin typeface="Monaco" pitchFamily="2" charset="0"/>
                <a:cs typeface="Angsana New" panose="02020603050405020304" pitchFamily="18" charset="-34"/>
              </a:rPr>
              <a:t>TATTCTGTGACTAGATTTTTTGAGAATAAATCAGAATACAATTCATTCTTTGATATACAAGTATCGCCCAT</a:t>
            </a:r>
          </a:p>
          <a:p>
            <a:pPr algn="l">
              <a:defRPr sz="1900"/>
            </a:pPr>
            <a:r>
              <a:rPr sz="1600" dirty="0">
                <a:latin typeface="Monaco" pitchFamily="2" charset="0"/>
                <a:cs typeface="Angsana New" panose="02020603050405020304" pitchFamily="18" charset="-34"/>
              </a:rPr>
              <a:t>+</a:t>
            </a:r>
          </a:p>
          <a:p>
            <a:pPr algn="l">
              <a:defRPr sz="1900"/>
            </a:pPr>
            <a:r>
              <a:rPr sz="1600" dirty="0">
                <a:latin typeface="Monaco" pitchFamily="2" charset="0"/>
                <a:cs typeface="Angsana New" panose="02020603050405020304" pitchFamily="18" charset="-34"/>
              </a:rPr>
              <a:t>CGGGGGGGGGGGGGGGGGGGGGGGGGGGGGGGGFC&lt;FCFFDGGGGGGGGGGGCGFGGGFFFGGGGGGGGGG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CCB0A3-8E27-B047-8AFE-CBB0A60C40A2}"/>
              </a:ext>
            </a:extLst>
          </p:cNvPr>
          <p:cNvSpPr txBox="1"/>
          <p:nvPr/>
        </p:nvSpPr>
        <p:spPr>
          <a:xfrm>
            <a:off x="2049538" y="926132"/>
            <a:ext cx="6466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Several million reads generated -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Fastq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format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F6F30D3B-CBFC-BD43-995D-4EF22F3B6A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848" y="2837357"/>
            <a:ext cx="7618588" cy="3429234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214EA93-477E-4D47-B247-2D185674EB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081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69509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Sequence Quality Control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Table 245">
            <a:extLst>
              <a:ext uri="{FF2B5EF4-FFF2-40B4-BE49-F238E27FC236}">
                <a16:creationId xmlns:a16="http://schemas.microsoft.com/office/drawing/2014/main" id="{1EA3EDC4-26F4-BC41-B408-7744E1975D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6505520"/>
              </p:ext>
            </p:extLst>
          </p:nvPr>
        </p:nvGraphicFramePr>
        <p:xfrm>
          <a:off x="2293378" y="2798561"/>
          <a:ext cx="8535195" cy="3206824"/>
        </p:xfrm>
        <a:graphic>
          <a:graphicData uri="http://schemas.openxmlformats.org/drawingml/2006/table">
            <a:tbl>
              <a:tblPr bandRow="1"/>
              <a:tblGrid>
                <a:gridCol w="2845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5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450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23306">
                <a:tc>
                  <a:txBody>
                    <a:bodyPr/>
                    <a:lstStyle/>
                    <a:p>
                      <a:pPr defTabSz="914400"/>
                      <a:r>
                        <a:rPr sz="19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Quality Score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900" b="1" dirty="0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Probability of Incorrect Base Call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900" b="1"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Inferred Base Call Accuracy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4506">
                <a:tc>
                  <a:txBody>
                    <a:bodyPr/>
                    <a:lstStyle/>
                    <a:p>
                      <a:pPr defTabSz="914400"/>
                      <a:r>
                        <a:rPr sz="1900" dirty="0"/>
                        <a:t>10 (Q10)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900" dirty="0"/>
                        <a:t>1 in 10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900"/>
                        <a:t>90%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4506">
                <a:tc>
                  <a:txBody>
                    <a:bodyPr/>
                    <a:lstStyle/>
                    <a:p>
                      <a:pPr defTabSz="914400"/>
                      <a:r>
                        <a:rPr sz="1900"/>
                        <a:t>20 (Q20)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900" dirty="0"/>
                        <a:t>1 in 100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900"/>
                        <a:t>99%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4506">
                <a:tc>
                  <a:txBody>
                    <a:bodyPr/>
                    <a:lstStyle/>
                    <a:p>
                      <a:pPr defTabSz="914400"/>
                      <a:r>
                        <a:rPr sz="1900" dirty="0"/>
                        <a:t>30 (Q30)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900"/>
                        <a:t>1 in 1000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1900" dirty="0"/>
                        <a:t>99.9%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29" name="Picture 28">
            <a:extLst>
              <a:ext uri="{FF2B5EF4-FFF2-40B4-BE49-F238E27FC236}">
                <a16:creationId xmlns:a16="http://schemas.microsoft.com/office/drawing/2014/main" id="{2ACBE42C-0B0E-1C45-86E0-AB30E1053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21" name="Shape 244">
            <a:extLst>
              <a:ext uri="{FF2B5EF4-FFF2-40B4-BE49-F238E27FC236}">
                <a16:creationId xmlns:a16="http://schemas.microsoft.com/office/drawing/2014/main" id="{8BF7156C-D13E-884A-BCFD-F8F06F2AB3F5}"/>
              </a:ext>
            </a:extLst>
          </p:cNvPr>
          <p:cNvSpPr/>
          <p:nvPr/>
        </p:nvSpPr>
        <p:spPr>
          <a:xfrm>
            <a:off x="2206274" y="1505324"/>
            <a:ext cx="8866210" cy="10874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900"/>
            </a:pPr>
            <a:r>
              <a:rPr sz="1600" dirty="0">
                <a:latin typeface="Monaco" pitchFamily="2" charset="0"/>
                <a:cs typeface="Angsana New" panose="02020603050405020304" pitchFamily="18" charset="-34"/>
              </a:rPr>
              <a:t>@M03264:1:000000000-AB9MU:1:1101:9844:1771 1:N:0:5</a:t>
            </a:r>
          </a:p>
          <a:p>
            <a:pPr algn="l">
              <a:defRPr sz="1900"/>
            </a:pPr>
            <a:r>
              <a:rPr sz="1600" dirty="0">
                <a:latin typeface="Monaco" pitchFamily="2" charset="0"/>
                <a:cs typeface="Angsana New" panose="02020603050405020304" pitchFamily="18" charset="-34"/>
              </a:rPr>
              <a:t>TATTCTGTGACTAGATTTTTTGAGAATAAATCAGAATACAATTCATTCTTTGATATACAAGTATCGCCCAT</a:t>
            </a:r>
          </a:p>
          <a:p>
            <a:pPr algn="l">
              <a:defRPr sz="1900"/>
            </a:pPr>
            <a:r>
              <a:rPr sz="1600" dirty="0">
                <a:latin typeface="Monaco" pitchFamily="2" charset="0"/>
                <a:cs typeface="Angsana New" panose="02020603050405020304" pitchFamily="18" charset="-34"/>
              </a:rPr>
              <a:t>+</a:t>
            </a:r>
          </a:p>
          <a:p>
            <a:pPr algn="l">
              <a:defRPr sz="1900"/>
            </a:pPr>
            <a:r>
              <a:rPr sz="1600" dirty="0">
                <a:latin typeface="Monaco" pitchFamily="2" charset="0"/>
                <a:cs typeface="Angsana New" panose="02020603050405020304" pitchFamily="18" charset="-34"/>
              </a:rPr>
              <a:t>CGGGGGGGGGGGGGGGGGGGGGGGGGGGGGGGGFC&lt;FCFFDGGGGGGGGGGGCGFGGGFFFGGGGGGGGGG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6CFF3E-5233-ED49-9E47-3E1F337E5B7C}"/>
              </a:ext>
            </a:extLst>
          </p:cNvPr>
          <p:cNvSpPr txBox="1"/>
          <p:nvPr/>
        </p:nvSpPr>
        <p:spPr>
          <a:xfrm>
            <a:off x="2049538" y="926132"/>
            <a:ext cx="6466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Several million reads generated -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Fastq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format</a:t>
            </a:r>
          </a:p>
        </p:txBody>
      </p:sp>
    </p:spTree>
    <p:extLst>
      <p:ext uri="{BB962C8B-B14F-4D97-AF65-F5344CB8AC3E}">
        <p14:creationId xmlns:p14="http://schemas.microsoft.com/office/powerpoint/2010/main" val="274797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69509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Sequence Quality Control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bject 3">
            <a:extLst>
              <a:ext uri="{FF2B5EF4-FFF2-40B4-BE49-F238E27FC236}">
                <a16:creationId xmlns:a16="http://schemas.microsoft.com/office/drawing/2014/main" id="{0A4C922A-23D3-F449-8FDF-B0701BAE8BED}"/>
              </a:ext>
            </a:extLst>
          </p:cNvPr>
          <p:cNvSpPr/>
          <p:nvPr/>
        </p:nvSpPr>
        <p:spPr>
          <a:xfrm>
            <a:off x="2011690" y="1052493"/>
            <a:ext cx="4987978" cy="34772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3">
            <a:extLst>
              <a:ext uri="{FF2B5EF4-FFF2-40B4-BE49-F238E27FC236}">
                <a16:creationId xmlns:a16="http://schemas.microsoft.com/office/drawing/2014/main" id="{6DD9FEC1-7CB7-0F4B-956D-739536177A2C}"/>
              </a:ext>
            </a:extLst>
          </p:cNvPr>
          <p:cNvSpPr/>
          <p:nvPr/>
        </p:nvSpPr>
        <p:spPr>
          <a:xfrm>
            <a:off x="6908801" y="981373"/>
            <a:ext cx="5197806" cy="34772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A8D7ADA-7810-934C-8891-986FBA58875B}"/>
              </a:ext>
            </a:extLst>
          </p:cNvPr>
          <p:cNvSpPr txBox="1"/>
          <p:nvPr/>
        </p:nvSpPr>
        <p:spPr>
          <a:xfrm>
            <a:off x="2495024" y="5386744"/>
            <a:ext cx="7122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Illumina adaptor removal, quality trimming of reads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5C37491-E72C-F348-8214-B5F1341D2004}"/>
              </a:ext>
            </a:extLst>
          </p:cNvPr>
          <p:cNvSpPr txBox="1"/>
          <p:nvPr/>
        </p:nvSpPr>
        <p:spPr>
          <a:xfrm>
            <a:off x="2865960" y="5971827"/>
            <a:ext cx="6122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hlinkClick r:id="rId4"/>
              </a:rPr>
              <a:t>Trimmomatic</a:t>
            </a:r>
            <a:r>
              <a:rPr lang="en-US" sz="2400" dirty="0"/>
              <a:t>, Sickle, FASTX-Toolkit, Stacks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EDFD7581-9169-1749-83BA-13701D699E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6164A41-147B-BD46-9BA5-B36227873D27}"/>
              </a:ext>
            </a:extLst>
          </p:cNvPr>
          <p:cNvSpPr txBox="1"/>
          <p:nvPr/>
        </p:nvSpPr>
        <p:spPr>
          <a:xfrm>
            <a:off x="2495024" y="4782977"/>
            <a:ext cx="7122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Read QC overview with </a:t>
            </a:r>
            <a:r>
              <a:rPr lang="en-US" sz="2400" dirty="0">
                <a:hlinkClick r:id="rId6"/>
              </a:rPr>
              <a:t>FastQC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15932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51507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Mapping Reads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EDFD7581-9169-1749-83BA-13701D69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2E74452-DE8B-6247-AAB3-FF3793A56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774" y="1090887"/>
            <a:ext cx="4295024" cy="532090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AF3D0E8-8822-6E43-9FC1-74926093C8B6}"/>
              </a:ext>
            </a:extLst>
          </p:cNvPr>
          <p:cNvSpPr txBox="1"/>
          <p:nvPr/>
        </p:nvSpPr>
        <p:spPr>
          <a:xfrm>
            <a:off x="6349832" y="1094668"/>
            <a:ext cx="53489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4"/>
              </a:rPr>
              <a:t>Bowtie2</a:t>
            </a:r>
            <a:r>
              <a:rPr lang="en-US" sz="3200" dirty="0"/>
              <a:t> – great general use</a:t>
            </a:r>
          </a:p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580F3F-DC38-6742-99BE-0CD4C4AE7B87}"/>
              </a:ext>
            </a:extLst>
          </p:cNvPr>
          <p:cNvSpPr txBox="1"/>
          <p:nvPr/>
        </p:nvSpPr>
        <p:spPr>
          <a:xfrm>
            <a:off x="6349832" y="1801230"/>
            <a:ext cx="53489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Splice aware?</a:t>
            </a:r>
          </a:p>
          <a:p>
            <a:endParaRPr lang="en-US" dirty="0"/>
          </a:p>
        </p:txBody>
      </p:sp>
      <p:sp>
        <p:nvSpPr>
          <p:cNvPr id="33" name="Content Placeholder 6">
            <a:extLst>
              <a:ext uri="{FF2B5EF4-FFF2-40B4-BE49-F238E27FC236}">
                <a16:creationId xmlns:a16="http://schemas.microsoft.com/office/drawing/2014/main" id="{DA181DC3-151A-9B41-A5AA-620EC79B2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77670" y="2430774"/>
            <a:ext cx="4520179" cy="1876358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5"/>
              </a:rPr>
              <a:t>HISAT2</a:t>
            </a:r>
            <a:endParaRPr lang="en-US" dirty="0"/>
          </a:p>
          <a:p>
            <a:r>
              <a:rPr lang="en-US" dirty="0">
                <a:hlinkClick r:id="rId6"/>
              </a:rPr>
              <a:t>BWA-MEM</a:t>
            </a:r>
            <a:endParaRPr lang="en-US" dirty="0"/>
          </a:p>
          <a:p>
            <a:r>
              <a:rPr lang="en-US" dirty="0">
                <a:hlinkClick r:id="rId7"/>
              </a:rPr>
              <a:t>STAR</a:t>
            </a:r>
            <a:r>
              <a:rPr lang="en-US" dirty="0"/>
              <a:t> – gene counts as output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7C6562-F30F-784C-8BDF-D640E2C006E1}"/>
              </a:ext>
            </a:extLst>
          </p:cNvPr>
          <p:cNvSpPr txBox="1"/>
          <p:nvPr/>
        </p:nvSpPr>
        <p:spPr>
          <a:xfrm>
            <a:off x="6349832" y="4258457"/>
            <a:ext cx="534894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Pseudoalignment – very fast</a:t>
            </a:r>
          </a:p>
          <a:p>
            <a:endParaRPr lang="en-US" dirty="0"/>
          </a:p>
        </p:txBody>
      </p:sp>
      <p:sp>
        <p:nvSpPr>
          <p:cNvPr id="35" name="Content Placeholder 6">
            <a:extLst>
              <a:ext uri="{FF2B5EF4-FFF2-40B4-BE49-F238E27FC236}">
                <a16:creationId xmlns:a16="http://schemas.microsoft.com/office/drawing/2014/main" id="{A6263AED-FA84-E746-B424-401B059D536D}"/>
              </a:ext>
            </a:extLst>
          </p:cNvPr>
          <p:cNvSpPr txBox="1">
            <a:spLocks/>
          </p:cNvSpPr>
          <p:nvPr/>
        </p:nvSpPr>
        <p:spPr>
          <a:xfrm>
            <a:off x="6877670" y="4916624"/>
            <a:ext cx="4520179" cy="1876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8"/>
              </a:rPr>
              <a:t>Kallisto</a:t>
            </a:r>
            <a:endParaRPr lang="en-US" dirty="0"/>
          </a:p>
          <a:p>
            <a:r>
              <a:rPr lang="en-US" dirty="0">
                <a:hlinkClick r:id="rId9"/>
              </a:rPr>
              <a:t>Salmon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2049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72729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Alignment files – SAM/BAM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EDFD7581-9169-1749-83BA-13701D69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2F61BF2-9EFE-3547-92D0-A962A6FD971B}"/>
              </a:ext>
            </a:extLst>
          </p:cNvPr>
          <p:cNvSpPr/>
          <p:nvPr/>
        </p:nvSpPr>
        <p:spPr>
          <a:xfrm>
            <a:off x="1919121" y="965353"/>
            <a:ext cx="295786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hlinkClick r:id="rId3"/>
              </a:rPr>
              <a:t>SAM/BAM format</a:t>
            </a:r>
            <a:endParaRPr lang="en-US" sz="28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D0C0A8D-EAE0-9C42-89A5-072BE9AA2F55}"/>
              </a:ext>
            </a:extLst>
          </p:cNvPr>
          <p:cNvSpPr/>
          <p:nvPr/>
        </p:nvSpPr>
        <p:spPr>
          <a:xfrm>
            <a:off x="1856507" y="1810916"/>
            <a:ext cx="103859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read_42  99  </a:t>
            </a:r>
            <a:r>
              <a:rPr lang="en-US" dirty="0" err="1"/>
              <a:t>ref_genome</a:t>
            </a:r>
            <a:r>
              <a:rPr lang="en-US" dirty="0"/>
              <a:t> 155 42 75M = 162  80  ATTTTGTTTT  &lt;CCCCGGGFF   AS:i:0  XN:i:0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3DBC1A7-467C-AC48-89B3-8021EDEF4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6181" y="2760739"/>
            <a:ext cx="9171755" cy="3084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876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71500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General Analysis Workflow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EDFD7581-9169-1749-83BA-13701D69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13C19B6-9B60-E644-957E-56B643D1E6D3}"/>
              </a:ext>
            </a:extLst>
          </p:cNvPr>
          <p:cNvSpPr txBox="1"/>
          <p:nvPr/>
        </p:nvSpPr>
        <p:spPr>
          <a:xfrm>
            <a:off x="4635333" y="2179798"/>
            <a:ext cx="37173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hlinkClick r:id="rId3"/>
              </a:rPr>
              <a:t>NIH NIAID Locus</a:t>
            </a:r>
            <a:endParaRPr lang="en-US" sz="3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607E8F-4FD6-0046-9E2C-346899C959E8}"/>
              </a:ext>
            </a:extLst>
          </p:cNvPr>
          <p:cNvSpPr txBox="1"/>
          <p:nvPr/>
        </p:nvSpPr>
        <p:spPr>
          <a:xfrm>
            <a:off x="2052724" y="1413752"/>
            <a:ext cx="9482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Compute resources - NIH NIAID compute cluster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31AA142-9723-F342-806D-80A8690DF86B}"/>
              </a:ext>
            </a:extLst>
          </p:cNvPr>
          <p:cNvSpPr txBox="1"/>
          <p:nvPr/>
        </p:nvSpPr>
        <p:spPr>
          <a:xfrm>
            <a:off x="2052724" y="3368373"/>
            <a:ext cx="94827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Request user account via NIAID HPC support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B216EEC-89BE-8D48-B2AF-B8BF4D15AA8D}"/>
              </a:ext>
            </a:extLst>
          </p:cNvPr>
          <p:cNvSpPr/>
          <p:nvPr/>
        </p:nvSpPr>
        <p:spPr>
          <a:xfrm>
            <a:off x="2971256" y="4264560"/>
            <a:ext cx="68409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hlinkClick r:id="rId4"/>
              </a:rPr>
              <a:t>NIAIDHPCSUPPORT@niaid.nih.gov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97781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71500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General Analysis Workflow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EDFD7581-9169-1749-83BA-13701D69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E8AD9596-3AC3-4D4E-9351-63A9E51E617F}"/>
              </a:ext>
            </a:extLst>
          </p:cNvPr>
          <p:cNvSpPr txBox="1"/>
          <p:nvPr/>
        </p:nvSpPr>
        <p:spPr>
          <a:xfrm>
            <a:off x="4308057" y="2138592"/>
            <a:ext cx="1900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QC trimmed reads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AEFA13-40E8-2744-B87D-A139460BBB2B}"/>
              </a:ext>
            </a:extLst>
          </p:cNvPr>
          <p:cNvSpPr txBox="1"/>
          <p:nvPr/>
        </p:nvSpPr>
        <p:spPr>
          <a:xfrm>
            <a:off x="4651148" y="1742538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Condition A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D7C3C5-36D7-4343-AB0B-80CE34123D50}"/>
              </a:ext>
            </a:extLst>
          </p:cNvPr>
          <p:cNvSpPr txBox="1"/>
          <p:nvPr/>
        </p:nvSpPr>
        <p:spPr>
          <a:xfrm>
            <a:off x="7897448" y="1723493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Condition B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FE8AE91-E652-CE44-83FF-55F5B7DCC2DE}"/>
              </a:ext>
            </a:extLst>
          </p:cNvPr>
          <p:cNvSpPr txBox="1"/>
          <p:nvPr/>
        </p:nvSpPr>
        <p:spPr>
          <a:xfrm>
            <a:off x="7586369" y="2120318"/>
            <a:ext cx="1900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QC trimmed reads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0B74969-0279-774C-A4C4-C664896ED722}"/>
              </a:ext>
            </a:extLst>
          </p:cNvPr>
          <p:cNvSpPr txBox="1"/>
          <p:nvPr/>
        </p:nvSpPr>
        <p:spPr>
          <a:xfrm>
            <a:off x="3062675" y="2422048"/>
            <a:ext cx="97975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bowtie2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E4B45E-9D8D-574F-8411-B0EF4028C854}"/>
              </a:ext>
            </a:extLst>
          </p:cNvPr>
          <p:cNvSpPr txBox="1"/>
          <p:nvPr/>
        </p:nvSpPr>
        <p:spPr>
          <a:xfrm>
            <a:off x="4521531" y="3217475"/>
            <a:ext cx="1582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MappedA.bam</a:t>
            </a: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BBB4CF6-B6AD-5F47-9DB8-A362B0290D2A}"/>
              </a:ext>
            </a:extLst>
          </p:cNvPr>
          <p:cNvSpPr txBox="1"/>
          <p:nvPr/>
        </p:nvSpPr>
        <p:spPr>
          <a:xfrm>
            <a:off x="7749972" y="3217475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MappedB.bam</a:t>
            </a: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31A0143-A949-464F-8E34-C334149D1A3B}"/>
              </a:ext>
            </a:extLst>
          </p:cNvPr>
          <p:cNvSpPr txBox="1"/>
          <p:nvPr/>
        </p:nvSpPr>
        <p:spPr>
          <a:xfrm>
            <a:off x="3038403" y="3606136"/>
            <a:ext cx="1004027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/>
              <a:t>HTSeq</a:t>
            </a:r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96DC41F-9740-7940-9CC2-A01FE7AC8BF1}"/>
              </a:ext>
            </a:extLst>
          </p:cNvPr>
          <p:cNvSpPr txBox="1"/>
          <p:nvPr/>
        </p:nvSpPr>
        <p:spPr>
          <a:xfrm>
            <a:off x="4553918" y="4359898"/>
            <a:ext cx="1086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Counts_A</a:t>
            </a:r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F79CA85-B4E5-F145-979E-F70C57615F8E}"/>
              </a:ext>
            </a:extLst>
          </p:cNvPr>
          <p:cNvSpPr txBox="1"/>
          <p:nvPr/>
        </p:nvSpPr>
        <p:spPr>
          <a:xfrm>
            <a:off x="8000018" y="4356698"/>
            <a:ext cx="1078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Counts_B</a:t>
            </a:r>
            <a:endParaRPr 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D309FA6-9E6E-CE4B-924E-75DFFAE41EF7}"/>
              </a:ext>
            </a:extLst>
          </p:cNvPr>
          <p:cNvSpPr txBox="1"/>
          <p:nvPr/>
        </p:nvSpPr>
        <p:spPr>
          <a:xfrm>
            <a:off x="6055566" y="4878055"/>
            <a:ext cx="1555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Counts_matrix</a:t>
            </a:r>
            <a:endParaRPr lang="en-US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61FF92B-CF7B-E843-81E7-19216ED1AAA0}"/>
              </a:ext>
            </a:extLst>
          </p:cNvPr>
          <p:cNvCxnSpPr>
            <a:cxnSpLocks/>
          </p:cNvCxnSpPr>
          <p:nvPr/>
        </p:nvCxnSpPr>
        <p:spPr>
          <a:xfrm>
            <a:off x="5299983" y="2499320"/>
            <a:ext cx="0" cy="66413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4183285-3926-1743-9D03-3343478464F9}"/>
              </a:ext>
            </a:extLst>
          </p:cNvPr>
          <p:cNvCxnSpPr>
            <a:cxnSpLocks/>
          </p:cNvCxnSpPr>
          <p:nvPr/>
        </p:nvCxnSpPr>
        <p:spPr>
          <a:xfrm>
            <a:off x="8536405" y="2499320"/>
            <a:ext cx="0" cy="66413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32AFBEC2-EDBE-4C4B-9EB0-6668F63ACBE4}"/>
              </a:ext>
            </a:extLst>
          </p:cNvPr>
          <p:cNvCxnSpPr>
            <a:cxnSpLocks/>
          </p:cNvCxnSpPr>
          <p:nvPr/>
        </p:nvCxnSpPr>
        <p:spPr>
          <a:xfrm>
            <a:off x="5299983" y="3692565"/>
            <a:ext cx="0" cy="66413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7934174-5CA6-5042-B439-C634C75F4595}"/>
              </a:ext>
            </a:extLst>
          </p:cNvPr>
          <p:cNvCxnSpPr>
            <a:cxnSpLocks/>
          </p:cNvCxnSpPr>
          <p:nvPr/>
        </p:nvCxnSpPr>
        <p:spPr>
          <a:xfrm>
            <a:off x="8536405" y="3681643"/>
            <a:ext cx="0" cy="66413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D32B659-ED6E-2746-A79B-4C2E4992AE8B}"/>
              </a:ext>
            </a:extLst>
          </p:cNvPr>
          <p:cNvCxnSpPr>
            <a:cxnSpLocks/>
          </p:cNvCxnSpPr>
          <p:nvPr/>
        </p:nvCxnSpPr>
        <p:spPr>
          <a:xfrm>
            <a:off x="5735015" y="4659612"/>
            <a:ext cx="972199" cy="21844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0C33C9B-5C8C-DF44-9C45-D358A48B20DC}"/>
              </a:ext>
            </a:extLst>
          </p:cNvPr>
          <p:cNvCxnSpPr>
            <a:cxnSpLocks/>
          </p:cNvCxnSpPr>
          <p:nvPr/>
        </p:nvCxnSpPr>
        <p:spPr>
          <a:xfrm flipH="1">
            <a:off x="6959728" y="4659612"/>
            <a:ext cx="972199" cy="21844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F0DD9C9-3140-F346-8BFE-F3CDEC98185D}"/>
              </a:ext>
            </a:extLst>
          </p:cNvPr>
          <p:cNvSpPr txBox="1"/>
          <p:nvPr/>
        </p:nvSpPr>
        <p:spPr>
          <a:xfrm>
            <a:off x="6099941" y="5856024"/>
            <a:ext cx="1324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Differentials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5F61D70-996B-C94B-8400-588C69020659}"/>
              </a:ext>
            </a:extLst>
          </p:cNvPr>
          <p:cNvCxnSpPr>
            <a:cxnSpLocks/>
          </p:cNvCxnSpPr>
          <p:nvPr/>
        </p:nvCxnSpPr>
        <p:spPr>
          <a:xfrm>
            <a:off x="6833471" y="5247387"/>
            <a:ext cx="0" cy="66413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A8CD22F6-CB78-0942-BCCF-62141D21FFB0}"/>
              </a:ext>
            </a:extLst>
          </p:cNvPr>
          <p:cNvSpPr txBox="1"/>
          <p:nvPr/>
        </p:nvSpPr>
        <p:spPr>
          <a:xfrm>
            <a:off x="5193889" y="5392641"/>
            <a:ext cx="1086633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DESeq2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1CAB6F7-971B-9E4D-BBE1-5B575CA179FF}"/>
              </a:ext>
            </a:extLst>
          </p:cNvPr>
          <p:cNvSpPr txBox="1"/>
          <p:nvPr/>
        </p:nvSpPr>
        <p:spPr>
          <a:xfrm>
            <a:off x="2037502" y="951724"/>
            <a:ext cx="64475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Prokaryote/Eukaryote – gene level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E542EC9-039E-DB43-AC6F-892426CA396C}"/>
              </a:ext>
            </a:extLst>
          </p:cNvPr>
          <p:cNvSpPr txBox="1"/>
          <p:nvPr/>
        </p:nvSpPr>
        <p:spPr>
          <a:xfrm>
            <a:off x="2938081" y="2882532"/>
            <a:ext cx="119776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bwa-mem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663A31D-06B2-BC41-B2DD-F25B03A9794C}"/>
              </a:ext>
            </a:extLst>
          </p:cNvPr>
          <p:cNvSpPr txBox="1"/>
          <p:nvPr/>
        </p:nvSpPr>
        <p:spPr>
          <a:xfrm>
            <a:off x="10309208" y="2924690"/>
            <a:ext cx="78309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STAR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B92BCDC-3564-6143-9903-12EB9F4F61AD}"/>
              </a:ext>
            </a:extLst>
          </p:cNvPr>
          <p:cNvSpPr txBox="1"/>
          <p:nvPr/>
        </p:nvSpPr>
        <p:spPr>
          <a:xfrm>
            <a:off x="10239751" y="3586807"/>
            <a:ext cx="928459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/>
              <a:t>Kallisto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28F09E3-BA80-1B4B-A718-E49E52AC9C83}"/>
              </a:ext>
            </a:extLst>
          </p:cNvPr>
          <p:cNvCxnSpPr/>
          <p:nvPr/>
        </p:nvCxnSpPr>
        <p:spPr>
          <a:xfrm>
            <a:off x="9708444" y="2314222"/>
            <a:ext cx="293512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421761D-4670-B74E-8A2E-7D931B6E96E3}"/>
              </a:ext>
            </a:extLst>
          </p:cNvPr>
          <p:cNvCxnSpPr>
            <a:cxnSpLocks/>
          </p:cNvCxnSpPr>
          <p:nvPr/>
        </p:nvCxnSpPr>
        <p:spPr>
          <a:xfrm>
            <a:off x="10001956" y="2314222"/>
            <a:ext cx="0" cy="222391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69256B1-7282-0646-921A-C782BCBB41EF}"/>
              </a:ext>
            </a:extLst>
          </p:cNvPr>
          <p:cNvCxnSpPr>
            <a:cxnSpLocks/>
          </p:cNvCxnSpPr>
          <p:nvPr/>
        </p:nvCxnSpPr>
        <p:spPr>
          <a:xfrm flipH="1">
            <a:off x="9403644" y="4538133"/>
            <a:ext cx="598312" cy="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46C64431-1547-3A4B-AE01-5C1C6CE3DA83}"/>
              </a:ext>
            </a:extLst>
          </p:cNvPr>
          <p:cNvSpPr txBox="1"/>
          <p:nvPr/>
        </p:nvSpPr>
        <p:spPr>
          <a:xfrm>
            <a:off x="6126180" y="3848321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6"/>
                </a:solidFill>
              </a:rPr>
              <a:t>annotation.gtf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00DF8602-F02B-5243-9578-35E5865204F9}"/>
              </a:ext>
            </a:extLst>
          </p:cNvPr>
          <p:cNvSpPr txBox="1"/>
          <p:nvPr/>
        </p:nvSpPr>
        <p:spPr>
          <a:xfrm>
            <a:off x="2301608" y="4032987"/>
            <a:ext cx="2499541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SummmarizeOverlaps</a:t>
            </a:r>
            <a:endParaRPr lang="en-US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5845195C-892F-3142-A2DD-D6B403BD5D0C}"/>
              </a:ext>
            </a:extLst>
          </p:cNvPr>
          <p:cNvSpPr txBox="1"/>
          <p:nvPr/>
        </p:nvSpPr>
        <p:spPr>
          <a:xfrm>
            <a:off x="6212488" y="2685468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6"/>
                </a:solidFill>
              </a:rPr>
              <a:t>reference.fa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0F8DD83-86AD-0742-A53D-22FB80B0C1FB}"/>
              </a:ext>
            </a:extLst>
          </p:cNvPr>
          <p:cNvSpPr txBox="1"/>
          <p:nvPr/>
        </p:nvSpPr>
        <p:spPr>
          <a:xfrm>
            <a:off x="8055502" y="5379285"/>
            <a:ext cx="33826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3"/>
              </a:rPr>
              <a:t>DESeq2 manuscript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72742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71500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General Analysis Workflow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EDFD7581-9169-1749-83BA-13701D69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6218EDCF-103F-4448-A776-93165FBB963B}"/>
              </a:ext>
            </a:extLst>
          </p:cNvPr>
          <p:cNvSpPr txBox="1"/>
          <p:nvPr/>
        </p:nvSpPr>
        <p:spPr>
          <a:xfrm>
            <a:off x="4281782" y="1945322"/>
            <a:ext cx="1900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QC trimmed reads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9480686-CEE0-ED47-AB7A-D84F0A59F44E}"/>
              </a:ext>
            </a:extLst>
          </p:cNvPr>
          <p:cNvSpPr txBox="1"/>
          <p:nvPr/>
        </p:nvSpPr>
        <p:spPr>
          <a:xfrm>
            <a:off x="4640880" y="1560629"/>
            <a:ext cx="1285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Condition A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225C3F2-73CF-7D40-B00B-E2A704A392F7}"/>
              </a:ext>
            </a:extLst>
          </p:cNvPr>
          <p:cNvSpPr txBox="1"/>
          <p:nvPr/>
        </p:nvSpPr>
        <p:spPr>
          <a:xfrm>
            <a:off x="7727421" y="1549009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Condition B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EA8A5D0-83D3-584D-A82F-C5185D4EC919}"/>
              </a:ext>
            </a:extLst>
          </p:cNvPr>
          <p:cNvSpPr txBox="1"/>
          <p:nvPr/>
        </p:nvSpPr>
        <p:spPr>
          <a:xfrm>
            <a:off x="7416342" y="1945322"/>
            <a:ext cx="1900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QC trimmed reads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F28FED0-C16E-8944-B5C4-6C9EC4C3D0CB}"/>
              </a:ext>
            </a:extLst>
          </p:cNvPr>
          <p:cNvSpPr txBox="1"/>
          <p:nvPr/>
        </p:nvSpPr>
        <p:spPr>
          <a:xfrm>
            <a:off x="3154814" y="2333603"/>
            <a:ext cx="973084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HISAT2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0B65EDB-DE65-424D-BC50-7F6EA1F1E012}"/>
              </a:ext>
            </a:extLst>
          </p:cNvPr>
          <p:cNvSpPr txBox="1"/>
          <p:nvPr/>
        </p:nvSpPr>
        <p:spPr>
          <a:xfrm>
            <a:off x="4440704" y="2746915"/>
            <a:ext cx="1582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MappedA.bam</a:t>
            </a:r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6381912-D6F8-B647-A011-BAAE2AAEAFD8}"/>
              </a:ext>
            </a:extLst>
          </p:cNvPr>
          <p:cNvSpPr txBox="1"/>
          <p:nvPr/>
        </p:nvSpPr>
        <p:spPr>
          <a:xfrm>
            <a:off x="7686487" y="2730541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MappedB.bam</a:t>
            </a:r>
            <a:endParaRPr lang="en-US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9004AF4-436F-6C4A-85A8-789375669F68}"/>
              </a:ext>
            </a:extLst>
          </p:cNvPr>
          <p:cNvSpPr txBox="1"/>
          <p:nvPr/>
        </p:nvSpPr>
        <p:spPr>
          <a:xfrm>
            <a:off x="3125830" y="3151364"/>
            <a:ext cx="103105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err="1"/>
              <a:t>Stringtie</a:t>
            </a:r>
            <a:endParaRPr lang="en-US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D82BED7-4A97-AA41-A80A-4D2E70F990B6}"/>
              </a:ext>
            </a:extLst>
          </p:cNvPr>
          <p:cNvSpPr txBox="1"/>
          <p:nvPr/>
        </p:nvSpPr>
        <p:spPr>
          <a:xfrm>
            <a:off x="5875566" y="4309728"/>
            <a:ext cx="2506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Final transcript assembly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2FB9ECF-5577-5241-84EB-5EB2E0160DFC}"/>
              </a:ext>
            </a:extLst>
          </p:cNvPr>
          <p:cNvCxnSpPr>
            <a:cxnSpLocks/>
          </p:cNvCxnSpPr>
          <p:nvPr/>
        </p:nvCxnSpPr>
        <p:spPr>
          <a:xfrm>
            <a:off x="5270497" y="2314654"/>
            <a:ext cx="0" cy="3320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973F4C7-59A2-464D-8CE9-E83722168785}"/>
              </a:ext>
            </a:extLst>
          </p:cNvPr>
          <p:cNvCxnSpPr>
            <a:cxnSpLocks/>
          </p:cNvCxnSpPr>
          <p:nvPr/>
        </p:nvCxnSpPr>
        <p:spPr>
          <a:xfrm>
            <a:off x="5536832" y="4017359"/>
            <a:ext cx="972199" cy="21844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5BBE22E3-CBF4-FF4F-86DA-571EC5D13D79}"/>
              </a:ext>
            </a:extLst>
          </p:cNvPr>
          <p:cNvCxnSpPr>
            <a:cxnSpLocks/>
          </p:cNvCxnSpPr>
          <p:nvPr/>
        </p:nvCxnSpPr>
        <p:spPr>
          <a:xfrm flipH="1">
            <a:off x="7365246" y="4026321"/>
            <a:ext cx="972199" cy="218443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27634DFA-0FE6-714D-8A32-F96A42FA74A5}"/>
              </a:ext>
            </a:extLst>
          </p:cNvPr>
          <p:cNvSpPr txBox="1"/>
          <p:nvPr/>
        </p:nvSpPr>
        <p:spPr>
          <a:xfrm>
            <a:off x="6165051" y="6225137"/>
            <a:ext cx="1324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Differentials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D649C608-42C9-574C-9482-DA42CBE4BB1D}"/>
              </a:ext>
            </a:extLst>
          </p:cNvPr>
          <p:cNvCxnSpPr>
            <a:cxnSpLocks/>
          </p:cNvCxnSpPr>
          <p:nvPr/>
        </p:nvCxnSpPr>
        <p:spPr>
          <a:xfrm>
            <a:off x="8505729" y="2314654"/>
            <a:ext cx="0" cy="3320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DCCFE3B-F67A-D841-BF21-2A7CE38F15C7}"/>
              </a:ext>
            </a:extLst>
          </p:cNvPr>
          <p:cNvSpPr txBox="1"/>
          <p:nvPr/>
        </p:nvSpPr>
        <p:spPr>
          <a:xfrm>
            <a:off x="4440704" y="3500940"/>
            <a:ext cx="2440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Assembled transcripts 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1774F4C-0D15-F946-A4EC-541ACF520958}"/>
              </a:ext>
            </a:extLst>
          </p:cNvPr>
          <p:cNvSpPr txBox="1"/>
          <p:nvPr/>
        </p:nvSpPr>
        <p:spPr>
          <a:xfrm>
            <a:off x="7285362" y="3504220"/>
            <a:ext cx="2440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Assembled transcripts B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D09C98D9-172F-7F49-B7DA-6B853086B9E1}"/>
              </a:ext>
            </a:extLst>
          </p:cNvPr>
          <p:cNvCxnSpPr>
            <a:cxnSpLocks/>
          </p:cNvCxnSpPr>
          <p:nvPr/>
        </p:nvCxnSpPr>
        <p:spPr>
          <a:xfrm>
            <a:off x="5283845" y="3116247"/>
            <a:ext cx="0" cy="3320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0351A8D7-9662-8C40-B457-C7A682CC449F}"/>
              </a:ext>
            </a:extLst>
          </p:cNvPr>
          <p:cNvCxnSpPr>
            <a:cxnSpLocks/>
          </p:cNvCxnSpPr>
          <p:nvPr/>
        </p:nvCxnSpPr>
        <p:spPr>
          <a:xfrm>
            <a:off x="8507140" y="3116247"/>
            <a:ext cx="0" cy="332066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F7DEA7C8-33D5-CC4C-AF9B-004B4668BA0E}"/>
              </a:ext>
            </a:extLst>
          </p:cNvPr>
          <p:cNvSpPr txBox="1"/>
          <p:nvPr/>
        </p:nvSpPr>
        <p:spPr>
          <a:xfrm>
            <a:off x="4252793" y="4270198"/>
            <a:ext cx="1031052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dirty="0" err="1"/>
              <a:t>Stringtie</a:t>
            </a:r>
            <a:endParaRPr 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9D2FDCF-429E-674B-98AA-D00CCDAFFBAB}"/>
              </a:ext>
            </a:extLst>
          </p:cNvPr>
          <p:cNvSpPr txBox="1"/>
          <p:nvPr/>
        </p:nvSpPr>
        <p:spPr>
          <a:xfrm>
            <a:off x="4078842" y="4912090"/>
            <a:ext cx="1582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MappedA.bam</a:t>
            </a:r>
            <a:endParaRPr 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AC058FE-5A6A-EE4C-8976-1A3A82DB7EAA}"/>
              </a:ext>
            </a:extLst>
          </p:cNvPr>
          <p:cNvSpPr txBox="1"/>
          <p:nvPr/>
        </p:nvSpPr>
        <p:spPr>
          <a:xfrm>
            <a:off x="7902468" y="4875839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MappedB.bam</a:t>
            </a:r>
            <a:endParaRPr lang="en-US" dirty="0"/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89404043-1957-6C4F-82EB-E334FD65D349}"/>
              </a:ext>
            </a:extLst>
          </p:cNvPr>
          <p:cNvCxnSpPr>
            <a:cxnSpLocks/>
          </p:cNvCxnSpPr>
          <p:nvPr/>
        </p:nvCxnSpPr>
        <p:spPr>
          <a:xfrm flipV="1">
            <a:off x="5760441" y="4679060"/>
            <a:ext cx="809221" cy="23303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68A38328-17F4-0340-BEBC-B4656EBD18C4}"/>
              </a:ext>
            </a:extLst>
          </p:cNvPr>
          <p:cNvCxnSpPr>
            <a:cxnSpLocks/>
          </p:cNvCxnSpPr>
          <p:nvPr/>
        </p:nvCxnSpPr>
        <p:spPr>
          <a:xfrm flipH="1" flipV="1">
            <a:off x="7365246" y="4681007"/>
            <a:ext cx="809221" cy="23303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TextBox 73">
            <a:extLst>
              <a:ext uri="{FF2B5EF4-FFF2-40B4-BE49-F238E27FC236}">
                <a16:creationId xmlns:a16="http://schemas.microsoft.com/office/drawing/2014/main" id="{6CD854AC-F946-2A45-9087-7BECCF3051C0}"/>
              </a:ext>
            </a:extLst>
          </p:cNvPr>
          <p:cNvSpPr txBox="1"/>
          <p:nvPr/>
        </p:nvSpPr>
        <p:spPr>
          <a:xfrm>
            <a:off x="5093155" y="5772982"/>
            <a:ext cx="116678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Ballgown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37A084A9-98EE-9841-9566-3DE035899F93}"/>
              </a:ext>
            </a:extLst>
          </p:cNvPr>
          <p:cNvCxnSpPr>
            <a:cxnSpLocks/>
          </p:cNvCxnSpPr>
          <p:nvPr/>
        </p:nvCxnSpPr>
        <p:spPr>
          <a:xfrm>
            <a:off x="6881437" y="5718516"/>
            <a:ext cx="0" cy="3869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05490243-EEF8-C047-A551-325B80897F4C}"/>
              </a:ext>
            </a:extLst>
          </p:cNvPr>
          <p:cNvSpPr txBox="1"/>
          <p:nvPr/>
        </p:nvSpPr>
        <p:spPr>
          <a:xfrm>
            <a:off x="6193193" y="5275258"/>
            <a:ext cx="1493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Counts matrix</a:t>
            </a: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DB39888C-FA73-8D47-AA1F-0C6AC011B3A3}"/>
              </a:ext>
            </a:extLst>
          </p:cNvPr>
          <p:cNvCxnSpPr>
            <a:cxnSpLocks/>
          </p:cNvCxnSpPr>
          <p:nvPr/>
        </p:nvCxnSpPr>
        <p:spPr>
          <a:xfrm>
            <a:off x="6880099" y="4795575"/>
            <a:ext cx="0" cy="3869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948C1E9E-4B2F-1444-8B71-B320C1DDB445}"/>
              </a:ext>
            </a:extLst>
          </p:cNvPr>
          <p:cNvSpPr txBox="1"/>
          <p:nvPr/>
        </p:nvSpPr>
        <p:spPr>
          <a:xfrm>
            <a:off x="7502935" y="5772751"/>
            <a:ext cx="1166785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EBseq</a:t>
            </a:r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FFA3FA4-C165-E443-8931-86D811E78C35}"/>
              </a:ext>
            </a:extLst>
          </p:cNvPr>
          <p:cNvSpPr txBox="1"/>
          <p:nvPr/>
        </p:nvSpPr>
        <p:spPr>
          <a:xfrm>
            <a:off x="2037502" y="951724"/>
            <a:ext cx="51267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Eukaryote – transcript level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78717EA-C253-1B4B-8AA8-83468204F845}"/>
              </a:ext>
            </a:extLst>
          </p:cNvPr>
          <p:cNvSpPr txBox="1"/>
          <p:nvPr/>
        </p:nvSpPr>
        <p:spPr>
          <a:xfrm>
            <a:off x="2050594" y="5644666"/>
            <a:ext cx="22311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3"/>
              </a:rPr>
              <a:t>Tuxedo suite</a:t>
            </a:r>
            <a:endParaRPr lang="en-US" sz="2800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9DE86582-10C4-8648-A981-82A94E7A41B4}"/>
              </a:ext>
            </a:extLst>
          </p:cNvPr>
          <p:cNvSpPr txBox="1"/>
          <p:nvPr/>
        </p:nvSpPr>
        <p:spPr>
          <a:xfrm>
            <a:off x="6035849" y="3117785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6"/>
                </a:solidFill>
              </a:rPr>
              <a:t>annotation.gtf</a:t>
            </a:r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3216ED7-D5E0-7C4C-98AE-8B84BB7EB758}"/>
              </a:ext>
            </a:extLst>
          </p:cNvPr>
          <p:cNvSpPr txBox="1"/>
          <p:nvPr/>
        </p:nvSpPr>
        <p:spPr>
          <a:xfrm>
            <a:off x="6135451" y="2431922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6"/>
                </a:solidFill>
              </a:rPr>
              <a:t>reference.fa</a:t>
            </a:r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257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D4DFE9C-627C-824E-8B48-DA2DC721C3AA}"/>
              </a:ext>
            </a:extLst>
          </p:cNvPr>
          <p:cNvSpPr txBox="1"/>
          <p:nvPr/>
        </p:nvSpPr>
        <p:spPr>
          <a:xfrm>
            <a:off x="207610" y="144568"/>
            <a:ext cx="44812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Purpose of This Course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86CE2B-9B6C-BA4A-856D-B95F9C6D9CD2}"/>
              </a:ext>
            </a:extLst>
          </p:cNvPr>
          <p:cNvSpPr txBox="1"/>
          <p:nvPr/>
        </p:nvSpPr>
        <p:spPr>
          <a:xfrm>
            <a:off x="702815" y="1582341"/>
            <a:ext cx="107863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Introduction to RNA-</a:t>
            </a:r>
            <a:r>
              <a:rPr lang="en-US" sz="3200" dirty="0" err="1"/>
              <a:t>seq</a:t>
            </a:r>
            <a:endParaRPr lang="en-US" sz="3200" dirty="0"/>
          </a:p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DEF0DF-83A3-9740-A52F-467F62A28A0B}"/>
              </a:ext>
            </a:extLst>
          </p:cNvPr>
          <p:cNvSpPr txBox="1"/>
          <p:nvPr/>
        </p:nvSpPr>
        <p:spPr>
          <a:xfrm>
            <a:off x="702815" y="3096939"/>
            <a:ext cx="10786369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An introduction to computational tools used for processing and analyzing RNA-</a:t>
            </a:r>
            <a:r>
              <a:rPr lang="en-US" sz="3200" dirty="0" err="1"/>
              <a:t>seq</a:t>
            </a:r>
            <a:r>
              <a:rPr lang="en-US" sz="3200" dirty="0"/>
              <a:t> data – heavy on the R</a:t>
            </a:r>
          </a:p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09ED026-E78A-B248-BF37-A436BC700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622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74901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Differential Gene Expression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EDFD7581-9169-1749-83BA-13701D69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6EB5A39F-09F9-654C-93D1-1F800D9DF004}"/>
              </a:ext>
            </a:extLst>
          </p:cNvPr>
          <p:cNvSpPr txBox="1"/>
          <p:nvPr/>
        </p:nvSpPr>
        <p:spPr>
          <a:xfrm>
            <a:off x="2631947" y="1278769"/>
            <a:ext cx="65776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Hands on RNA-</a:t>
            </a:r>
            <a:r>
              <a:rPr lang="en-US" sz="3200" dirty="0" err="1"/>
              <a:t>seq</a:t>
            </a:r>
            <a:r>
              <a:rPr lang="en-US" sz="3200" dirty="0"/>
              <a:t> analysis with R 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E7F81E-5ECE-1A41-9DA1-1382822D0E23}"/>
              </a:ext>
            </a:extLst>
          </p:cNvPr>
          <p:cNvSpPr txBox="1"/>
          <p:nvPr/>
        </p:nvSpPr>
        <p:spPr>
          <a:xfrm>
            <a:off x="2631946" y="5244642"/>
            <a:ext cx="54414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Similar DESeq2 tutorial </a:t>
            </a:r>
            <a:r>
              <a:rPr lang="en-US" sz="3200" dirty="0">
                <a:hlinkClick r:id="rId3"/>
              </a:rPr>
              <a:t>here</a:t>
            </a:r>
            <a:endParaRPr lang="en-US" sz="32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0ABEBD3-18B6-734E-8970-C8EB42FBD3B2}"/>
              </a:ext>
            </a:extLst>
          </p:cNvPr>
          <p:cNvSpPr txBox="1"/>
          <p:nvPr/>
        </p:nvSpPr>
        <p:spPr>
          <a:xfrm>
            <a:off x="2631947" y="2199578"/>
            <a:ext cx="8082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4"/>
              </a:rPr>
              <a:t>R</a:t>
            </a:r>
            <a:r>
              <a:rPr lang="en-US" sz="2800" dirty="0"/>
              <a:t> is a free software environment for statistical computing and graphics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D8227FF-B7A8-A347-9CAB-36AC6CF0A29E}"/>
              </a:ext>
            </a:extLst>
          </p:cNvPr>
          <p:cNvSpPr txBox="1"/>
          <p:nvPr/>
        </p:nvSpPr>
        <p:spPr>
          <a:xfrm>
            <a:off x="2631946" y="3475559"/>
            <a:ext cx="657762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hlinkClick r:id="rId5"/>
              </a:rPr>
              <a:t>Rstudio</a:t>
            </a:r>
            <a:r>
              <a:rPr lang="en-US" sz="2800" dirty="0"/>
              <a:t> is an integrated development environment (IDE) for R</a:t>
            </a:r>
          </a:p>
        </p:txBody>
      </p:sp>
    </p:spTree>
    <p:extLst>
      <p:ext uri="{BB962C8B-B14F-4D97-AF65-F5344CB8AC3E}">
        <p14:creationId xmlns:p14="http://schemas.microsoft.com/office/powerpoint/2010/main" val="38703405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96557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Differential Gene Expression w/ DESeq2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EDFD7581-9169-1749-83BA-13701D69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97775148-70F3-D641-910B-A2B03FAD8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005" y="1090490"/>
            <a:ext cx="4295024" cy="532090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D24DFDB-2B35-EC4E-8A82-37AA93E91465}"/>
              </a:ext>
            </a:extLst>
          </p:cNvPr>
          <p:cNvSpPr txBox="1"/>
          <p:nvPr/>
        </p:nvSpPr>
        <p:spPr>
          <a:xfrm>
            <a:off x="6739201" y="4598311"/>
            <a:ext cx="4805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Wald test - estimated standard error of a log2 fold change to test if it is equal to zero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6023C45-E981-4044-A1CC-FDA6E75CD2BB}"/>
              </a:ext>
            </a:extLst>
          </p:cNvPr>
          <p:cNvSpPr txBox="1"/>
          <p:nvPr/>
        </p:nvSpPr>
        <p:spPr>
          <a:xfrm>
            <a:off x="6739201" y="5488066"/>
            <a:ext cx="4805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Likelihood Ratio Test (LRT) - useful for testing multiple terms at once.  Conceptually similar to ANOVA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F3D6201-0F22-1747-9316-77FC6462C21C}"/>
              </a:ext>
            </a:extLst>
          </p:cNvPr>
          <p:cNvSpPr txBox="1"/>
          <p:nvPr/>
        </p:nvSpPr>
        <p:spPr>
          <a:xfrm>
            <a:off x="6739200" y="1090490"/>
            <a:ext cx="4805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Simplest form, asking if ‘count’ between two treatments for a gene is not zero, reject null hypothesis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52713D5-28E5-B342-B92A-BA1834488B03}"/>
              </a:ext>
            </a:extLst>
          </p:cNvPr>
          <p:cNvSpPr txBox="1"/>
          <p:nvPr/>
        </p:nvSpPr>
        <p:spPr>
          <a:xfrm>
            <a:off x="6739200" y="2319367"/>
            <a:ext cx="498239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DESeq2 uses a generalized linear model where read counts are modeled using a Negative Binomial Distribution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mean and variance are not equal (</a:t>
            </a:r>
            <a:r>
              <a:rPr lang="en-US" dirty="0" err="1"/>
              <a:t>poisson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NB uses a gene-specific dispersion parameter </a:t>
            </a:r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9095293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97375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Differential Gene Expression Tool Choice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8F67885D-359B-0B4A-807B-145EF17B8871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Experiment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8356CD2-E746-9B4F-8941-3B2EC11D5F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11F2CD-DE6E-E44A-81DA-C3443C5CD550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Libraries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8AFA1641-2279-1B4E-A570-FFD1F59FF93E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0000"/>
                  </a:schemeClr>
                </a:solidFill>
              </a:rPr>
              <a:t>Sequence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A703735-5C75-5344-BB9D-BAF167EED5DF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09EC791-0D1A-0447-9006-1F44F7B04EA9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accent1"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4DCD1B4-9545-334F-BF6F-C5F2F3CB3221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C963D23-4104-DE4C-8417-A521415ED31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5C98EC3-9691-374B-9967-1D454A0C527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>
            <a:extLst>
              <a:ext uri="{FF2B5EF4-FFF2-40B4-BE49-F238E27FC236}">
                <a16:creationId xmlns:a16="http://schemas.microsoft.com/office/drawing/2014/main" id="{EDFD7581-9169-1749-83BA-13701D69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1C6ABB0-C6EC-0144-9D00-76EDC2285F5D}"/>
              </a:ext>
            </a:extLst>
          </p:cNvPr>
          <p:cNvSpPr txBox="1"/>
          <p:nvPr/>
        </p:nvSpPr>
        <p:spPr>
          <a:xfrm>
            <a:off x="3061520" y="842771"/>
            <a:ext cx="70990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Which tool should I use?  Try several and compare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E92613-8C2B-CF40-AB04-2EC046145F81}"/>
              </a:ext>
            </a:extLst>
          </p:cNvPr>
          <p:cNvSpPr txBox="1"/>
          <p:nvPr/>
        </p:nvSpPr>
        <p:spPr>
          <a:xfrm>
            <a:off x="3160800" y="1346073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Schurch et al.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FDF18B-DC26-4047-ACBE-B1F95DEE98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3924" y="1813344"/>
            <a:ext cx="4513291" cy="50058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2853EB-77E1-EE4E-8E2A-C9BFBA7004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1049" y="1906945"/>
            <a:ext cx="5476984" cy="4772186"/>
          </a:xfrm>
          <a:prstGeom prst="rect">
            <a:avLst/>
          </a:prstGeom>
        </p:spPr>
      </p:pic>
      <p:sp useBgFill="1">
        <p:nvSpPr>
          <p:cNvPr id="10" name="TextBox 9">
            <a:extLst>
              <a:ext uri="{FF2B5EF4-FFF2-40B4-BE49-F238E27FC236}">
                <a16:creationId xmlns:a16="http://schemas.microsoft.com/office/drawing/2014/main" id="{B3DE05E7-E864-7D48-95A6-953A9292E65A}"/>
              </a:ext>
            </a:extLst>
          </p:cNvPr>
          <p:cNvSpPr txBox="1"/>
          <p:nvPr/>
        </p:nvSpPr>
        <p:spPr>
          <a:xfrm>
            <a:off x="8647200" y="1331852"/>
            <a:ext cx="1800493" cy="369332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-US" dirty="0">
                <a:hlinkClick r:id="rId6"/>
              </a:rPr>
              <a:t>Sahraeian et 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145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086CE2B-9B6C-BA4A-856D-B95F9C6D9CD2}"/>
              </a:ext>
            </a:extLst>
          </p:cNvPr>
          <p:cNvSpPr txBox="1"/>
          <p:nvPr/>
        </p:nvSpPr>
        <p:spPr>
          <a:xfrm>
            <a:off x="2308415" y="1805541"/>
            <a:ext cx="23715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Thank You!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09ED026-E78A-B248-BF37-A436BC700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081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D4DFE9C-627C-824E-8B48-DA2DC721C3AA}"/>
              </a:ext>
            </a:extLst>
          </p:cNvPr>
          <p:cNvSpPr txBox="1"/>
          <p:nvPr/>
        </p:nvSpPr>
        <p:spPr>
          <a:xfrm>
            <a:off x="207610" y="144568"/>
            <a:ext cx="32816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Course Materials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09ED026-E78A-B248-BF37-A436BC700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079707-C71B-E342-91F2-C76CF301D45C}"/>
              </a:ext>
            </a:extLst>
          </p:cNvPr>
          <p:cNvSpPr txBox="1"/>
          <p:nvPr/>
        </p:nvSpPr>
        <p:spPr>
          <a:xfrm>
            <a:off x="2062731" y="1493774"/>
            <a:ext cx="8066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Course materials can be accessed one OneDrive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F87BAB-EDCD-964E-BD6D-BD23AA742D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4654" y="2715239"/>
            <a:ext cx="7802689" cy="2402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312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D4DFE9C-627C-824E-8B48-DA2DC721C3AA}"/>
              </a:ext>
            </a:extLst>
          </p:cNvPr>
          <p:cNvSpPr txBox="1"/>
          <p:nvPr/>
        </p:nvSpPr>
        <p:spPr>
          <a:xfrm>
            <a:off x="207610" y="144568"/>
            <a:ext cx="59250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Introduction – What is RNA-</a:t>
            </a:r>
            <a:r>
              <a:rPr lang="en-US" sz="3200" dirty="0" err="1"/>
              <a:t>seq</a:t>
            </a:r>
            <a:endParaRPr lang="en-US" sz="3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86CE2B-9B6C-BA4A-856D-B95F9C6D9CD2}"/>
              </a:ext>
            </a:extLst>
          </p:cNvPr>
          <p:cNvSpPr txBox="1"/>
          <p:nvPr/>
        </p:nvSpPr>
        <p:spPr>
          <a:xfrm>
            <a:off x="702815" y="2242303"/>
            <a:ext cx="10786369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RNA sequencing uses next-generation sequencing to reveal presence and quantity of RNA in a biological sample at a given moment in time</a:t>
            </a:r>
          </a:p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A0DFD7-85C8-3843-A764-0435FB62B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477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D4DFE9C-627C-824E-8B48-DA2DC721C3AA}"/>
              </a:ext>
            </a:extLst>
          </p:cNvPr>
          <p:cNvSpPr txBox="1"/>
          <p:nvPr/>
        </p:nvSpPr>
        <p:spPr>
          <a:xfrm>
            <a:off x="207610" y="144568"/>
            <a:ext cx="65405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Introduction – Why Sequence RNA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86CE2B-9B6C-BA4A-856D-B95F9C6D9CD2}"/>
              </a:ext>
            </a:extLst>
          </p:cNvPr>
          <p:cNvSpPr txBox="1"/>
          <p:nvPr/>
        </p:nvSpPr>
        <p:spPr>
          <a:xfrm>
            <a:off x="648069" y="1150348"/>
            <a:ext cx="450097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Qualitative - Annotation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5AD6B4-6659-0A41-B4B7-25519125F2F9}"/>
              </a:ext>
            </a:extLst>
          </p:cNvPr>
          <p:cNvSpPr txBox="1"/>
          <p:nvPr/>
        </p:nvSpPr>
        <p:spPr>
          <a:xfrm>
            <a:off x="648068" y="3895028"/>
            <a:ext cx="450097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Quantitative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4A7E08B-BA5C-E345-AD8A-A277BAEAB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8891"/>
            <a:ext cx="10515600" cy="187635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Transcriptome assembly</a:t>
            </a:r>
          </a:p>
          <a:p>
            <a:r>
              <a:rPr lang="en-US" dirty="0"/>
              <a:t>Novel gene finding</a:t>
            </a:r>
          </a:p>
          <a:p>
            <a:r>
              <a:rPr lang="en-US" dirty="0"/>
              <a:t>Defining Exon/Intron boundaries</a:t>
            </a:r>
          </a:p>
          <a:p>
            <a:r>
              <a:rPr lang="en-US" dirty="0"/>
              <a:t>SNP finding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0EA98082-3372-DC49-9B66-FD3F638C0B23}"/>
              </a:ext>
            </a:extLst>
          </p:cNvPr>
          <p:cNvSpPr txBox="1">
            <a:spLocks/>
          </p:cNvSpPr>
          <p:nvPr/>
        </p:nvSpPr>
        <p:spPr>
          <a:xfrm>
            <a:off x="838200" y="4632466"/>
            <a:ext cx="10515600" cy="1876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Functional studies</a:t>
            </a:r>
          </a:p>
          <a:p>
            <a:r>
              <a:rPr lang="en-US" dirty="0"/>
              <a:t>Differential gene expression</a:t>
            </a:r>
          </a:p>
          <a:p>
            <a:r>
              <a:rPr lang="en-US" dirty="0"/>
              <a:t>Alternative splicing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2C1A358-EFC8-1548-A276-13B9EA1518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2954" y="1086495"/>
            <a:ext cx="2869131" cy="235906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4F9553-2582-5F4C-8C63-C3448BC67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6928" y="3748662"/>
            <a:ext cx="3129734" cy="26718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B983771-D1C3-A645-85EC-174A895D62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1549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0B0A75B-157A-A64B-A51F-0B39A1A063D9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Experiment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ACE7BB8-BB3E-D546-A9D0-44B0E3DB1B2C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Preparation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CFB880F3-3E0A-704A-A844-6DA4F66B26AF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Libraries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B90C7FD-547F-AD41-8433-A121777E8D81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Sequence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AEFC827-6F7D-324B-8A17-C0644A591DF9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Analysis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E4FF547-B180-9B45-B956-A79396FD019A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0AA9945-AE46-894B-AC4E-EF0DEB668773}"/>
              </a:ext>
            </a:extLst>
          </p:cNvPr>
          <p:cNvSpPr txBox="1"/>
          <p:nvPr/>
        </p:nvSpPr>
        <p:spPr>
          <a:xfrm>
            <a:off x="2316659" y="1090490"/>
            <a:ext cx="20580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Experiment designed to address your question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116984E-E1B7-1645-84AC-1C61B886E0E9}"/>
              </a:ext>
            </a:extLst>
          </p:cNvPr>
          <p:cNvSpPr txBox="1"/>
          <p:nvPr/>
        </p:nvSpPr>
        <p:spPr>
          <a:xfrm>
            <a:off x="2316659" y="2296093"/>
            <a:ext cx="15070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Isolate and purify RNA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9223B39-3876-1240-994C-A41B6058F8CC}"/>
              </a:ext>
            </a:extLst>
          </p:cNvPr>
          <p:cNvSpPr txBox="1"/>
          <p:nvPr/>
        </p:nvSpPr>
        <p:spPr>
          <a:xfrm>
            <a:off x="2316659" y="3295087"/>
            <a:ext cx="2434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Convert RNA to cDNA</a:t>
            </a:r>
          </a:p>
          <a:p>
            <a:r>
              <a:rPr lang="en-US" sz="1600" dirty="0"/>
              <a:t>add adaptors,</a:t>
            </a:r>
          </a:p>
          <a:p>
            <a:r>
              <a:rPr lang="en-US" sz="1600" dirty="0"/>
              <a:t>multiplex barcodes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3B844B-BC2D-5D49-9D94-C7EDB8A7B0D6}"/>
              </a:ext>
            </a:extLst>
          </p:cNvPr>
          <p:cNvSpPr txBox="1"/>
          <p:nvPr/>
        </p:nvSpPr>
        <p:spPr>
          <a:xfrm>
            <a:off x="2316659" y="4458748"/>
            <a:ext cx="2359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Sequence cDNA using sequencing platform -</a:t>
            </a:r>
          </a:p>
          <a:p>
            <a:r>
              <a:rPr lang="en-US" sz="1600" dirty="0"/>
              <a:t>Illumina / Pac Bio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53894AB-FA08-2C4D-887F-67903FAEFE85}"/>
              </a:ext>
            </a:extLst>
          </p:cNvPr>
          <p:cNvSpPr txBox="1"/>
          <p:nvPr/>
        </p:nvSpPr>
        <p:spPr>
          <a:xfrm>
            <a:off x="2316659" y="5580453"/>
            <a:ext cx="150706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Analyzing sequenced short reads</a:t>
            </a:r>
          </a:p>
          <a:p>
            <a:endParaRPr lang="en-US" sz="1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61692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Experiment Workflow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C3565C2-3114-8E4E-8943-1C75F4A18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0529" y="1020602"/>
            <a:ext cx="3884876" cy="2507223"/>
          </a:xfrm>
          <a:prstGeom prst="rect">
            <a:avLst/>
          </a:prstGeom>
        </p:spPr>
      </p:pic>
      <p:sp>
        <p:nvSpPr>
          <p:cNvPr id="26" name="object 3">
            <a:extLst>
              <a:ext uri="{FF2B5EF4-FFF2-40B4-BE49-F238E27FC236}">
                <a16:creationId xmlns:a16="http://schemas.microsoft.com/office/drawing/2014/main" id="{52BAF9C9-6BD2-B64C-B2B3-EA497ABFE701}"/>
              </a:ext>
            </a:extLst>
          </p:cNvPr>
          <p:cNvSpPr/>
          <p:nvPr/>
        </p:nvSpPr>
        <p:spPr>
          <a:xfrm>
            <a:off x="6200529" y="3869424"/>
            <a:ext cx="3884876" cy="23396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9D54715-8FF0-6041-B57D-6DE3BE41475F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74E8B3D5-DD27-8146-A1BD-BD8B16F11EA5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01AA1E3-E79A-994F-AE3B-F69F4D52EEE7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C57FB56D-FD80-DA41-A08C-D7D53BE6E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117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61692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Experiment Workflow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333F860-0547-A943-AF6C-3B5AE45F1F58}"/>
              </a:ext>
            </a:extLst>
          </p:cNvPr>
          <p:cNvSpPr txBox="1"/>
          <p:nvPr/>
        </p:nvSpPr>
        <p:spPr>
          <a:xfrm>
            <a:off x="2359030" y="1372672"/>
            <a:ext cx="8750531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Qualitative/Annotation – analyze RNA-</a:t>
            </a:r>
            <a:r>
              <a:rPr lang="en-US" sz="3200" dirty="0" err="1"/>
              <a:t>seq</a:t>
            </a:r>
            <a:r>
              <a:rPr lang="en-US" sz="3200" dirty="0"/>
              <a:t> reads to identify genes, architecture</a:t>
            </a:r>
          </a:p>
          <a:p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5D62A36-BC2E-9145-8B6B-36F5774F110A}"/>
              </a:ext>
            </a:extLst>
          </p:cNvPr>
          <p:cNvSpPr txBox="1"/>
          <p:nvPr/>
        </p:nvSpPr>
        <p:spPr>
          <a:xfrm>
            <a:off x="2359030" y="3096939"/>
            <a:ext cx="92375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Depth of coverage is important versus replicates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33F98FD-18AB-CE4F-98EE-AB04EF000899}"/>
              </a:ext>
            </a:extLst>
          </p:cNvPr>
          <p:cNvSpPr txBox="1"/>
          <p:nvPr/>
        </p:nvSpPr>
        <p:spPr>
          <a:xfrm>
            <a:off x="2359030" y="4381561"/>
            <a:ext cx="923755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Library prep methods important to get even coverage across entire transcript</a:t>
            </a:r>
          </a:p>
          <a:p>
            <a:endParaRPr lang="en-US" sz="3200" dirty="0"/>
          </a:p>
          <a:p>
            <a:r>
              <a:rPr lang="en-US" sz="3200" dirty="0"/>
              <a:t>	</a:t>
            </a:r>
            <a:r>
              <a:rPr lang="en-US" sz="3200" dirty="0" err="1"/>
              <a:t>SMARTer</a:t>
            </a:r>
            <a:r>
              <a:rPr lang="en-US" sz="3200" dirty="0"/>
              <a:t> system - </a:t>
            </a:r>
            <a:r>
              <a:rPr lang="en-US" sz="3200" dirty="0" err="1"/>
              <a:t>clontech</a:t>
            </a:r>
            <a:endParaRPr lang="en-US" sz="3200" dirty="0"/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31E7F773-D7E4-1447-B405-7AE617FFD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2E6F1B41-A2E0-B547-8DEF-B8F0BADE821A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Experiment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49E9C1B1-1232-0E4A-A2A6-5F331CDB7D7C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2F463AC7-3248-BD4A-808B-EC47C4BB7D29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Libraries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97DA3293-224A-E14E-B9DF-96F88DD7D34C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Sequence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340C8442-5D83-DF46-B083-D732E44630EC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Analysis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06461E0-07CB-224B-A0A9-A1FE121C63B5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E41FF7F-C906-2048-BD07-1A6EBEA74934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8B6D189-B2C1-734A-824E-9EF8CDEBFF53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E5D34FDC-F38F-F84C-9DBA-3756149747B2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06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61692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Experiment Workflow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333F860-0547-A943-AF6C-3B5AE45F1F58}"/>
              </a:ext>
            </a:extLst>
          </p:cNvPr>
          <p:cNvSpPr txBox="1"/>
          <p:nvPr/>
        </p:nvSpPr>
        <p:spPr>
          <a:xfrm>
            <a:off x="2359030" y="1319874"/>
            <a:ext cx="875053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Differential Gene Expression</a:t>
            </a:r>
          </a:p>
          <a:p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5D62A36-BC2E-9145-8B6B-36F5774F110A}"/>
              </a:ext>
            </a:extLst>
          </p:cNvPr>
          <p:cNvSpPr txBox="1"/>
          <p:nvPr/>
        </p:nvSpPr>
        <p:spPr>
          <a:xfrm>
            <a:off x="2359029" y="2181648"/>
            <a:ext cx="923755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DGE experiments designed to accurately measure both the counts of each gene (coverage) and the variances that are associated with those counts (replicates) </a:t>
            </a:r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ADEEE6-2FD3-DC49-9684-F86A51E9D4CA}"/>
              </a:ext>
            </a:extLst>
          </p:cNvPr>
          <p:cNvSpPr txBox="1"/>
          <p:nvPr/>
        </p:nvSpPr>
        <p:spPr>
          <a:xfrm>
            <a:off x="2825545" y="4557734"/>
            <a:ext cx="82469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Biological replicates &gt;&gt; Technical replicates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C0E555-8E4B-154E-B3F8-E0B75D96DFA6}"/>
              </a:ext>
            </a:extLst>
          </p:cNvPr>
          <p:cNvSpPr txBox="1"/>
          <p:nvPr/>
        </p:nvSpPr>
        <p:spPr>
          <a:xfrm>
            <a:off x="2219291" y="5633273"/>
            <a:ext cx="92375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hlinkClick r:id="rId2"/>
              </a:rPr>
              <a:t>Biometry: The Principles and Practices of Statistics in Biological Research</a:t>
            </a:r>
            <a:r>
              <a:rPr lang="en-US" sz="1600" b="1" dirty="0"/>
              <a:t> – </a:t>
            </a:r>
            <a:r>
              <a:rPr lang="en-US" sz="1600" b="1" dirty="0" err="1"/>
              <a:t>Sokal</a:t>
            </a:r>
            <a:r>
              <a:rPr lang="en-US" sz="1600" b="1" dirty="0"/>
              <a:t> and </a:t>
            </a:r>
            <a:r>
              <a:rPr lang="en-US" sz="1600" b="1" dirty="0" err="1"/>
              <a:t>Rohlf</a:t>
            </a:r>
            <a:r>
              <a:rPr lang="en-US" sz="1600" dirty="0"/>
              <a:t>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0FB61E1-8544-7842-B385-607A037471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FC54E8A3-F8AF-3044-BA50-7236A4669D30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Experiment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341BCA8A-3056-C447-9A32-56E6675903B2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BC99377-3D39-3244-82CD-28BE51DF6929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Libraries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1F87DD2-F043-A444-BB3E-8BD2F8EB8D51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Sequence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7455EBCC-DDFA-AC41-9452-D8CF43A7482A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Analysis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3471354-79C9-B54B-BB05-F222186CA884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623A3FF-6AC3-8649-BBE9-5AAF16948446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6D8487EB-6FD4-CB4C-9F3E-93A5368070F4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4833BB1-3508-0E4D-B196-7120AE256BFD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8681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FB5A1C7-7493-A64F-AB66-EAB383FBD0CC}"/>
              </a:ext>
            </a:extLst>
          </p:cNvPr>
          <p:cNvCxnSpPr/>
          <p:nvPr/>
        </p:nvCxnSpPr>
        <p:spPr>
          <a:xfrm>
            <a:off x="0" y="795528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6D691F-BE3B-8147-AF96-FFCCF131B35A}"/>
              </a:ext>
            </a:extLst>
          </p:cNvPr>
          <p:cNvSpPr txBox="1"/>
          <p:nvPr/>
        </p:nvSpPr>
        <p:spPr>
          <a:xfrm>
            <a:off x="207610" y="144568"/>
            <a:ext cx="61692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RNA-</a:t>
            </a:r>
            <a:r>
              <a:rPr lang="en-US" sz="3200" dirty="0" err="1"/>
              <a:t>seq</a:t>
            </a:r>
            <a:r>
              <a:rPr lang="en-US" sz="3200" dirty="0"/>
              <a:t> – Experiment Workflow</a:t>
            </a:r>
          </a:p>
        </p:txBody>
      </p:sp>
      <p:sp>
        <p:nvSpPr>
          <p:cNvPr id="18" name="object 3">
            <a:extLst>
              <a:ext uri="{FF2B5EF4-FFF2-40B4-BE49-F238E27FC236}">
                <a16:creationId xmlns:a16="http://schemas.microsoft.com/office/drawing/2014/main" id="{B066181A-CABA-834C-A7BC-7AE1CAF2BA53}"/>
              </a:ext>
            </a:extLst>
          </p:cNvPr>
          <p:cNvSpPr/>
          <p:nvPr/>
        </p:nvSpPr>
        <p:spPr>
          <a:xfrm>
            <a:off x="1925277" y="1716304"/>
            <a:ext cx="4743635" cy="422482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67D82BB-A732-7E40-A2B9-3A2F99FE9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8911" y="2021491"/>
            <a:ext cx="5305733" cy="212670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9646D99-BC1A-6B47-B1F2-C4C0EA259D7F}"/>
              </a:ext>
            </a:extLst>
          </p:cNvPr>
          <p:cNvSpPr txBox="1"/>
          <p:nvPr/>
        </p:nvSpPr>
        <p:spPr>
          <a:xfrm>
            <a:off x="6737172" y="5004106"/>
            <a:ext cx="51692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Sample treatment/processing randomization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5F60BC46-2804-9D40-AD6E-74BA0255F8F4}"/>
              </a:ext>
            </a:extLst>
          </p:cNvPr>
          <p:cNvSpPr/>
          <p:nvPr/>
        </p:nvSpPr>
        <p:spPr>
          <a:xfrm>
            <a:off x="333730" y="1090490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Design </a:t>
            </a: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Experiment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B37FDC7-A18B-9145-9577-B610BFFFD98A}"/>
              </a:ext>
            </a:extLst>
          </p:cNvPr>
          <p:cNvSpPr/>
          <p:nvPr/>
        </p:nvSpPr>
        <p:spPr>
          <a:xfrm>
            <a:off x="333730" y="2212194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RNA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Preparation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4D1D1BC1-ED96-6444-8ABC-F788F1DB7AB9}"/>
              </a:ext>
            </a:extLst>
          </p:cNvPr>
          <p:cNvSpPr/>
          <p:nvPr/>
        </p:nvSpPr>
        <p:spPr>
          <a:xfrm>
            <a:off x="333730" y="3333898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Prepare</a:t>
            </a:r>
          </a:p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Libraries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1A5468A-DD15-004C-A126-585690E109F9}"/>
              </a:ext>
            </a:extLst>
          </p:cNvPr>
          <p:cNvSpPr/>
          <p:nvPr/>
        </p:nvSpPr>
        <p:spPr>
          <a:xfrm>
            <a:off x="333730" y="4455602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Sequence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F0932A6-67C2-314E-9893-B988ABB4C5AE}"/>
              </a:ext>
            </a:extLst>
          </p:cNvPr>
          <p:cNvSpPr/>
          <p:nvPr/>
        </p:nvSpPr>
        <p:spPr>
          <a:xfrm>
            <a:off x="333730" y="5577307"/>
            <a:ext cx="1342104" cy="789040"/>
          </a:xfrm>
          <a:prstGeom prst="roundRect">
            <a:avLst/>
          </a:prstGeom>
          <a:solidFill>
            <a:schemeClr val="accent5">
              <a:lumMod val="20000"/>
              <a:lumOff val="80000"/>
              <a:alpha val="30000"/>
            </a:schemeClr>
          </a:solidFill>
          <a:ln>
            <a:solidFill>
              <a:schemeClr val="accent1">
                <a:shade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>
                    <a:alpha val="35000"/>
                  </a:schemeClr>
                </a:solidFill>
              </a:rPr>
              <a:t>Analysis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8C85DC30-7EEF-EB46-939E-78AED3201594}"/>
              </a:ext>
            </a:extLst>
          </p:cNvPr>
          <p:cNvCxnSpPr>
            <a:cxnSpLocks/>
          </p:cNvCxnSpPr>
          <p:nvPr/>
        </p:nvCxnSpPr>
        <p:spPr>
          <a:xfrm>
            <a:off x="977031" y="1918341"/>
            <a:ext cx="0" cy="2628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25ABBE2-C828-3349-8049-529D6C9132D0}"/>
              </a:ext>
            </a:extLst>
          </p:cNvPr>
          <p:cNvCxnSpPr>
            <a:cxnSpLocks/>
          </p:cNvCxnSpPr>
          <p:nvPr/>
        </p:nvCxnSpPr>
        <p:spPr>
          <a:xfrm>
            <a:off x="977031" y="303957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2DE202F-A131-4D49-B2ED-9D942A3D980F}"/>
              </a:ext>
            </a:extLst>
          </p:cNvPr>
          <p:cNvCxnSpPr>
            <a:cxnSpLocks/>
          </p:cNvCxnSpPr>
          <p:nvPr/>
        </p:nvCxnSpPr>
        <p:spPr>
          <a:xfrm>
            <a:off x="977031" y="4171311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9FA50EC1-F54B-9B4D-82B8-AFDD90700361}"/>
              </a:ext>
            </a:extLst>
          </p:cNvPr>
          <p:cNvCxnSpPr>
            <a:cxnSpLocks/>
          </p:cNvCxnSpPr>
          <p:nvPr/>
        </p:nvCxnSpPr>
        <p:spPr>
          <a:xfrm>
            <a:off x="977031" y="5303917"/>
            <a:ext cx="0" cy="262880"/>
          </a:xfrm>
          <a:prstGeom prst="straightConnector1">
            <a:avLst/>
          </a:prstGeom>
          <a:ln w="19050">
            <a:solidFill>
              <a:schemeClr val="accent1">
                <a:shade val="50000"/>
                <a:alpha val="3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6610A757-2EE0-3E46-A302-9A591D76C7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60579" y="188253"/>
            <a:ext cx="1823811" cy="497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1519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2046</TotalTime>
  <Words>874</Words>
  <Application>Microsoft Macintosh PowerPoint</Application>
  <PresentationFormat>Widescreen</PresentationFormat>
  <Paragraphs>294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Helvetica</vt:lpstr>
      <vt:lpstr>Monaco</vt:lpstr>
      <vt:lpstr>Office Theme</vt:lpstr>
      <vt:lpstr>RNA-seq Analysis in R – DESeq2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Jeffrey, Brendan (NIH/NIAID) [C]</dc:creator>
  <cp:lastModifiedBy>Microsoft Office User</cp:lastModifiedBy>
  <cp:revision>283</cp:revision>
  <dcterms:created xsi:type="dcterms:W3CDTF">2019-03-11T15:20:38Z</dcterms:created>
  <dcterms:modified xsi:type="dcterms:W3CDTF">2019-09-03T18:20:38Z</dcterms:modified>
</cp:coreProperties>
</file>

<file path=docProps/thumbnail.jpeg>
</file>